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</p:sldMasterIdLst>
  <p:notesMasterIdLst>
    <p:notesMasterId r:id="rId4"/>
  </p:notesMasterIdLst>
  <p:sldIdLst>
    <p:sldId id="256" r:id="rId3"/>
    <p:sldId id="375" r:id="rId5"/>
    <p:sldId id="376" r:id="rId6"/>
    <p:sldId id="481" r:id="rId7"/>
    <p:sldId id="413" r:id="rId8"/>
    <p:sldId id="387" r:id="rId9"/>
    <p:sldId id="409" r:id="rId10"/>
    <p:sldId id="418" r:id="rId11"/>
    <p:sldId id="390" r:id="rId12"/>
    <p:sldId id="414" r:id="rId13"/>
    <p:sldId id="392" r:id="rId14"/>
    <p:sldId id="465" r:id="rId15"/>
    <p:sldId id="391" r:id="rId16"/>
    <p:sldId id="432" r:id="rId17"/>
    <p:sldId id="466" r:id="rId18"/>
    <p:sldId id="467" r:id="rId19"/>
    <p:sldId id="441" r:id="rId20"/>
    <p:sldId id="394" r:id="rId21"/>
    <p:sldId id="401" r:id="rId22"/>
    <p:sldId id="411" r:id="rId23"/>
    <p:sldId id="404" r:id="rId24"/>
    <p:sldId id="405" r:id="rId25"/>
    <p:sldId id="402" r:id="rId26"/>
    <p:sldId id="468" r:id="rId27"/>
    <p:sldId id="406" r:id="rId28"/>
    <p:sldId id="407" r:id="rId29"/>
    <p:sldId id="398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1388" autoAdjust="0"/>
  </p:normalViewPr>
  <p:slideViewPr>
    <p:cSldViewPr>
      <p:cViewPr varScale="1">
        <p:scale>
          <a:sx n="88" d="100"/>
          <a:sy n="88" d="100"/>
        </p:scale>
        <p:origin x="736" y="192"/>
      </p:cViewPr>
      <p:guideLst>
        <p:guide orient="horz" pos="2120"/>
        <p:guide pos="2980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blog.csdn.net/qq_19600291/article/details/77659501" TargetMode="Externa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30.wmf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规整（</a:t>
            </a:r>
            <a:r>
              <a:rPr lang="en-US" altLang="zh-CN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DTW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3" imgW="965200" imgH="203200" progId="Equation.KSEE3">
                  <p:embed/>
                </p:oleObj>
              </mc:Choice>
              <mc:Fallback>
                <p:oleObj name="" r:id="rId3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5" imgW="1384300" imgH="203200" progId="Equation.KSEE3">
                  <p:embed/>
                </p:oleObj>
              </mc:Choice>
              <mc:Fallback>
                <p:oleObj name="" r:id="rId5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1076325"/>
            <a:ext cx="9302750" cy="380365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8220" y="421640"/>
            <a:ext cx="3652212" cy="542279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未命名文件 (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417955"/>
            <a:ext cx="7621270" cy="301053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  <a:endParaRPr lang="zh-CN" altLang="en-US" sz="2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  <a:endParaRPr 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  <a:endParaRPr lang="zh-CN" altLang="en-US" sz="4000" b="1" dirty="0" smtClean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301115" y="1104394"/>
          <a:ext cx="6766560" cy="218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0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68095" y="3789040"/>
          <a:ext cx="6832600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92"/>
                <a:gridCol w="1997454"/>
                <a:gridCol w="1997454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100" b="0" baseline="30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[1]</a:t>
                      </a:r>
                      <a:endParaRPr lang="en-US" altLang="en-US" sz="1100" b="0" baseline="30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2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r>
                        <a:rPr lang="en-US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43608" y="5093459"/>
            <a:ext cx="7057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50" dirty="0" smtClean="0"/>
              <a:t>[1]</a:t>
            </a:r>
            <a:r>
              <a:rPr lang="en-US" altLang="zh-CN" sz="1050" dirty="0" err="1" smtClean="0"/>
              <a:t>Tsinaslanidis.Subsequence</a:t>
            </a:r>
            <a:r>
              <a:rPr lang="en-US" altLang="zh-CN" sz="1050" dirty="0"/>
              <a:t> dynamic time warping for charting: Bullish and bearish class predictions for </a:t>
            </a:r>
            <a:r>
              <a:rPr lang="en-US" altLang="zh-CN" sz="1050" dirty="0" err="1"/>
              <a:t>NYSEstocks.EXPERT</a:t>
            </a:r>
            <a:r>
              <a:rPr lang="en-US" altLang="zh-CN" sz="1050" dirty="0"/>
              <a:t> SYSTEMS WITH APPLICATIONS,2018,94:193-204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887511" y="4546666"/>
            <a:ext cx="9825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7" name="图片 1" descr="C:\Users\linqt\Desktop\新建文件夹 (2)\20181213102109_6678hak_www.ssbbww.com.jpg20181213102109_6678hak_www.ssbbww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9" y="4484596"/>
            <a:ext cx="1748878" cy="1311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239823" y="4510274"/>
            <a:ext cx="925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5" name="图片 1" descr="C:\Users\linqt\Desktop\新建文件夹 (2)\20181213102048_9583hak_www.ssbbww.com.jpg20181213102048_9583hak_www.ssbbww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4510275"/>
            <a:ext cx="1669345" cy="12520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3919" y="4541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3" name="图片 1" descr="C:\Users\linqt\Desktop\新建文件夹 (2)\20181213102027_6082hak_www.ssbbww.com.jpg20181213102027_6082hak_www.ssbbww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5" y="4470194"/>
            <a:ext cx="1721305" cy="12909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9087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25" name="图片 1" descr="C:\Users\linqt\Desktop\20181213101526_100hak_www.ssbbww.com.jpg20181213101526_100hak_www.ssbbww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05" y="702119"/>
            <a:ext cx="1883968" cy="14129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21136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661008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00880" y="959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1" name="图片 1" descr="C:\Users\linqt\Desktop\20181213101658_3198hak_www.ssbbww.com.jpg20181213101658_3198hak_www.ssbbww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41" y="731842"/>
            <a:ext cx="1825827" cy="1365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044423" y="989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3" name="图片 275" descr="C:\Users\linqt\Desktop\20181213101727_2375hak_www.ssbbww.com.jpg20181213101727_2375hak_www.ssbbww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2014438"/>
            <a:ext cx="1780600" cy="13317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34230" y="2162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5" name="图片 208" descr="C:\Users\linqt\Desktop\20181213101754_3705hak_www.ssbbww.com.jpg20181213101754_3705hak_www.ssbbww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6" y="731842"/>
            <a:ext cx="1854816" cy="1383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496570" y="1179195"/>
            <a:ext cx="490220" cy="168846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上涨特征序列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6570" y="3699510"/>
            <a:ext cx="490220" cy="166687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下跌特征序列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43684" y="3305521"/>
            <a:ext cx="10338968" cy="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7" name="图片 1" descr="C:\Users\linqt\Desktop\新建文件夹 (2)\20181213101904_7421hak_www.ssbbww.com.jpg20181213101904_7421hak_www.ssbbww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3273758"/>
            <a:ext cx="1780600" cy="1335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106767" y="3310678"/>
            <a:ext cx="11151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9" name="图片 1" descr="C:\Users\linqt\Desktop\新建文件夹 (2)\20181213101937_7824hak_www.ssbbww.com.jpg20181213101937_7824hak_www.ssbbww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66" y="3265415"/>
            <a:ext cx="1858518" cy="1393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图片 274" descr="C:\Users\linqt\Desktop\20181213101629_3320hak_www.ssbbww.com.jpg20181213101629_3320hak_www.ssbbww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16" y="2011976"/>
            <a:ext cx="1883968" cy="14092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231849" y="3310677"/>
            <a:ext cx="11197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1" name="图片 1" descr="C:\Users\linqt\Desktop\新建文件夹 (2)\20181213101959_1540hak_www.ssbbww.com.jpg20181213101959_1540hak_www.ssbbww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3222007"/>
            <a:ext cx="1897418" cy="1415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图片 1" descr="C:\Users\linqt\Desktop\20181213101553_3877hak_www.ssbbww.com.jpg20181213101553_3877hak_www.ssbbww.c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2035486"/>
            <a:ext cx="1781654" cy="13327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工具流程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实现了对于股票价格走势的中长期走势预测。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预测流程的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预测精度进行了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、本文提出的流程的预测精度达到了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74%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更多的特征子序列选择窗口宽度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通过组合分类算法，增加分类器对更多标签进行分类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、通过优化算法和并行化处理以提高处理速度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3" name="直接连接符 52"/>
          <p:cNvCxnSpPr>
            <a:stCxn id="43" idx="2"/>
            <a:endCxn id="46" idx="0"/>
          </p:cNvCxnSpPr>
          <p:nvPr/>
        </p:nvCxnSpPr>
        <p:spPr>
          <a:xfrm>
            <a:off x="4387850" y="2051685"/>
            <a:ext cx="1107440" cy="6280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直接连接符 51"/>
          <p:cNvCxnSpPr>
            <a:stCxn id="43" idx="2"/>
            <a:endCxn id="45" idx="0"/>
          </p:cNvCxnSpPr>
          <p:nvPr/>
        </p:nvCxnSpPr>
        <p:spPr>
          <a:xfrm flipH="1">
            <a:off x="2421890" y="2051685"/>
            <a:ext cx="1965960" cy="17754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矩形 42"/>
          <p:cNvSpPr/>
          <p:nvPr/>
        </p:nvSpPr>
        <p:spPr>
          <a:xfrm>
            <a:off x="4199890" y="1710055"/>
            <a:ext cx="375285" cy="34163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endParaRPr lang="en-US" altLang="zh-CN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1720" y="1775460"/>
            <a:ext cx="1747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Arrowhead Decison Tree</a:t>
            </a:r>
            <a:endParaRPr lang="en-US" altLang="zh-CN" sz="1200"/>
          </a:p>
        </p:txBody>
      </p:sp>
      <p:sp>
        <p:nvSpPr>
          <p:cNvPr id="45" name="矩形 44"/>
          <p:cNvSpPr/>
          <p:nvPr/>
        </p:nvSpPr>
        <p:spPr>
          <a:xfrm>
            <a:off x="2221865" y="3827145"/>
            <a:ext cx="400050" cy="3848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en-US" altLang="zh-CN" sz="1200"/>
              <a:t>1</a:t>
            </a:r>
            <a:endParaRPr lang="en-US" altLang="zh-CN" sz="1200"/>
          </a:p>
        </p:txBody>
      </p:sp>
      <p:sp>
        <p:nvSpPr>
          <p:cNvPr id="46" name="矩形 45"/>
          <p:cNvSpPr/>
          <p:nvPr/>
        </p:nvSpPr>
        <p:spPr>
          <a:xfrm>
            <a:off x="5299075" y="2679700"/>
            <a:ext cx="391795" cy="3848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en-US" altLang="zh-CN" sz="1200"/>
              <a:t>II</a:t>
            </a:r>
            <a:endParaRPr lang="en-US" altLang="zh-CN" sz="1200"/>
          </a:p>
        </p:txBody>
      </p:sp>
      <p:sp>
        <p:nvSpPr>
          <p:cNvPr id="55" name="矩形 54"/>
          <p:cNvSpPr/>
          <p:nvPr/>
        </p:nvSpPr>
        <p:spPr>
          <a:xfrm>
            <a:off x="4199890" y="3827145"/>
            <a:ext cx="391795" cy="3848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en-US" altLang="zh-CN" sz="1200"/>
              <a:t>0</a:t>
            </a:r>
            <a:endParaRPr lang="en-US" altLang="zh-CN" sz="1200"/>
          </a:p>
        </p:txBody>
      </p:sp>
      <p:sp>
        <p:nvSpPr>
          <p:cNvPr id="56" name="矩形 55"/>
          <p:cNvSpPr/>
          <p:nvPr/>
        </p:nvSpPr>
        <p:spPr>
          <a:xfrm>
            <a:off x="6553835" y="3827145"/>
            <a:ext cx="391795" cy="38481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round/>
          </a:ln>
        </p:spPr>
        <p:txBody>
          <a:bodyPr wrap="none" anchor="ctr" anchorCtr="0"/>
          <a:p>
            <a:pPr lvl="0" indent="0" algn="ctr" fontAlgn="auto">
              <a:lnSpc>
                <a:spcPts val="2000"/>
              </a:lnSpc>
              <a:buNone/>
            </a:pPr>
            <a:r>
              <a:rPr lang="en-US" altLang="zh-CN" sz="1200"/>
              <a:t>2</a:t>
            </a:r>
            <a:endParaRPr lang="en-US" altLang="zh-CN" sz="1200"/>
          </a:p>
        </p:txBody>
      </p:sp>
      <p:cxnSp>
        <p:nvCxnSpPr>
          <p:cNvPr id="57" name="直接连接符 56"/>
          <p:cNvCxnSpPr>
            <a:stCxn id="46" idx="2"/>
            <a:endCxn id="55" idx="0"/>
          </p:cNvCxnSpPr>
          <p:nvPr/>
        </p:nvCxnSpPr>
        <p:spPr>
          <a:xfrm flipH="1">
            <a:off x="4396105" y="3064510"/>
            <a:ext cx="1099185" cy="7626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直接连接符 57"/>
          <p:cNvCxnSpPr>
            <a:stCxn id="46" idx="2"/>
            <a:endCxn id="56" idx="0"/>
          </p:cNvCxnSpPr>
          <p:nvPr/>
        </p:nvCxnSpPr>
        <p:spPr>
          <a:xfrm>
            <a:off x="5495290" y="3064510"/>
            <a:ext cx="1254760" cy="7626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6093296"/>
            <a:ext cx="85689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杨一文</a:t>
            </a:r>
            <a:r>
              <a:rPr lang="en-US" altLang="zh-CN" sz="1050" dirty="0"/>
              <a:t>,</a:t>
            </a:r>
            <a:r>
              <a:rPr lang="zh-CN" altLang="zh-CN" sz="1050" dirty="0"/>
              <a:t>蔺玉佩</a:t>
            </a:r>
            <a:r>
              <a:rPr lang="en-US" altLang="zh-CN" sz="1050" dirty="0"/>
              <a:t>.</a:t>
            </a:r>
            <a:r>
              <a:rPr lang="zh-CN" altLang="zh-CN" sz="1050" dirty="0"/>
              <a:t>模糊时间序列建模及股票市场多步预测</a:t>
            </a:r>
            <a:r>
              <a:rPr lang="en-US" altLang="zh-CN" sz="1050" dirty="0"/>
              <a:t>.</a:t>
            </a:r>
            <a:r>
              <a:rPr lang="zh-CN" altLang="zh-CN" sz="1050" dirty="0"/>
              <a:t>计算机工程与应用</a:t>
            </a:r>
            <a:r>
              <a:rPr lang="en-US" altLang="zh-CN" sz="1050" dirty="0"/>
              <a:t>,2014,05:252-256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672" y="1553712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29" y="1313976"/>
            <a:ext cx="2011845" cy="1076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6093296"/>
            <a:ext cx="7706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050" dirty="0" smtClean="0"/>
              <a:t>段文秀</a:t>
            </a:r>
            <a:r>
              <a:rPr lang="en-US" altLang="zh-CN" sz="1050" dirty="0" smtClean="0"/>
              <a:t>.</a:t>
            </a:r>
            <a:r>
              <a:rPr lang="zh-CN" altLang="zh-CN" sz="1050" dirty="0" smtClean="0"/>
              <a:t>基于</a:t>
            </a:r>
            <a:r>
              <a:rPr lang="zh-CN" altLang="zh-CN" sz="1050" dirty="0"/>
              <a:t>小波网络的数据挖掘技术及在股市预测中的应用</a:t>
            </a:r>
            <a:r>
              <a:rPr lang="en-US" altLang="zh-CN" sz="1050" dirty="0"/>
              <a:t>[</a:t>
            </a:r>
            <a:r>
              <a:rPr lang="zh-CN" altLang="zh-CN" sz="1050" dirty="0"/>
              <a:t>硕士学位论文</a:t>
            </a:r>
            <a:r>
              <a:rPr lang="en-US" altLang="zh-CN" sz="1050" dirty="0"/>
              <a:t>].</a:t>
            </a:r>
            <a:r>
              <a:rPr lang="zh-CN" altLang="zh-CN" sz="1050" dirty="0"/>
              <a:t>山东：山东科技大学</a:t>
            </a:r>
            <a:r>
              <a:rPr lang="en-US" altLang="zh-CN" sz="1050" dirty="0"/>
              <a:t> , 2006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81029" y="1451805"/>
            <a:ext cx="8839186" cy="4047718"/>
            <a:chOff x="181029" y="1451805"/>
            <a:chExt cx="8839186" cy="4047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1029" y="1451805"/>
              <a:ext cx="8839186" cy="40477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16416" y="1451805"/>
              <a:ext cx="5040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 smtClean="0"/>
                <a:t>状态</a:t>
              </a:r>
              <a:endParaRPr kumimoji="1" lang="zh-CN" altLang="en-US" sz="1050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6696" y="5877272"/>
            <a:ext cx="8172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大数据部落 </a:t>
            </a:r>
            <a:r>
              <a:rPr lang="en-US" altLang="zh-CN" sz="1050" dirty="0"/>
              <a:t>.</a:t>
            </a:r>
            <a:r>
              <a:rPr lang="zh-CN" altLang="zh-CN" sz="1050" dirty="0"/>
              <a:t>隐马尔科夫模型</a:t>
            </a:r>
            <a:r>
              <a:rPr lang="en-US" altLang="zh-CN" sz="1050" dirty="0"/>
              <a:t>(HMM)</a:t>
            </a:r>
            <a:r>
              <a:rPr lang="zh-CN" altLang="zh-CN" sz="1050" dirty="0"/>
              <a:t>股指预测实战</a:t>
            </a:r>
            <a:r>
              <a:rPr lang="en-US" altLang="zh-CN" sz="1050" dirty="0"/>
              <a:t>.[ 2017-08-29]. </a:t>
            </a:r>
            <a:r>
              <a:rPr lang="en-US" altLang="zh-CN" sz="1050" dirty="0">
                <a:hlinkClick r:id="rId2"/>
              </a:rPr>
              <a:t>https://blog.csdn.net/qq_19600291/article/details/77659501</a:t>
            </a:r>
            <a:r>
              <a:rPr lang="zh-CN" altLang="zh-CN" sz="1050" dirty="0"/>
              <a:t> </a:t>
            </a:r>
            <a:endParaRPr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28" y="3963075"/>
            <a:ext cx="7164288" cy="21321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0" y="1112612"/>
            <a:ext cx="7217123" cy="22133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57099" y="1484785"/>
            <a:ext cx="553998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 smtClean="0"/>
              <a:t>上证指数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57099" y="407707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smtClean="0"/>
              <a:t>道琼斯指数</a:t>
            </a:r>
            <a:endParaRPr kumimoji="1" lang="zh-CN" altLang="en-US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836712"/>
            <a:ext cx="3804285" cy="3698458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39155" y="159105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1676400" imgH="342900" progId="Equation.KSEE3">
                  <p:embed/>
                </p:oleObj>
              </mc:Choice>
              <mc:Fallback>
                <p:oleObj name="" r:id="rId3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9155" y="159105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5563552" y="2252101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5" imgW="1115695" imgH="510540" progId="Equation.KSEE3">
                  <p:embed/>
                </p:oleObj>
              </mc:Choice>
              <mc:Fallback>
                <p:oleObj name="" r:id="rId5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3552" y="2252101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/>
        </p:nvGraphicFramePr>
        <p:xfrm>
          <a:off x="7095489" y="2261330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7" imgW="1079500" imgH="431800" progId="Equation.KSEE3">
                  <p:embed/>
                </p:oleObj>
              </mc:Choice>
              <mc:Fallback>
                <p:oleObj name="" r:id="rId7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5489" y="2261330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/>
        </p:nvGraphicFramePr>
        <p:xfrm>
          <a:off x="5788025" y="3109170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9" imgW="2057400" imgH="304800" progId="Equation.KSEE3">
                  <p:embed/>
                </p:oleObj>
              </mc:Choice>
              <mc:Fallback>
                <p:oleObj name="" r:id="rId9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8025" y="3109170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/>
        </p:nvGraphicFramePr>
        <p:xfrm>
          <a:off x="6126480" y="3728142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1" imgW="1409700" imgH="304800" progId="Equation.KSEE3">
                  <p:embed/>
                </p:oleObj>
              </mc:Choice>
              <mc:Fallback>
                <p:oleObj name="" r:id="rId11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6480" y="3728142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39155" y="959485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信息熵增益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2402</Words>
  <Application>WPS 演示</Application>
  <PresentationFormat>全屏显示(4:3)</PresentationFormat>
  <Paragraphs>554</Paragraphs>
  <Slides>27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Arial Black</vt:lpstr>
      <vt:lpstr>Tahoma</vt:lpstr>
      <vt:lpstr>黑体</vt:lpstr>
      <vt:lpstr>Courier New</vt:lpstr>
      <vt:lpstr>华文细黑</vt:lpstr>
      <vt:lpstr>华文楷体</vt:lpstr>
      <vt:lpstr>Times New Roman</vt:lpstr>
      <vt:lpstr>微软雅黑</vt:lpstr>
      <vt:lpstr>方正风雅宋简体</vt:lpstr>
      <vt:lpstr>Arial Unicode MS</vt:lpstr>
      <vt:lpstr>Calibri</vt:lpstr>
      <vt:lpstr>幼圆</vt:lpstr>
      <vt:lpstr>Tsinghua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linqt</cp:lastModifiedBy>
  <cp:revision>1250</cp:revision>
  <dcterms:created xsi:type="dcterms:W3CDTF">2010-04-03T05:48:00Z</dcterms:created>
  <dcterms:modified xsi:type="dcterms:W3CDTF">2018-12-19T19:08:50Z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